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68" r:id="rId3"/>
    <p:sldId id="256" r:id="rId4"/>
    <p:sldId id="257" r:id="rId5"/>
    <p:sldId id="258" r:id="rId6"/>
    <p:sldId id="259" r:id="rId7"/>
    <p:sldId id="260" r:id="rId8"/>
    <p:sldId id="262" r:id="rId9"/>
    <p:sldId id="263" r:id="rId10"/>
    <p:sldId id="269" r:id="rId11"/>
    <p:sldId id="273" r:id="rId12"/>
    <p:sldId id="275" r:id="rId13"/>
    <p:sldId id="265" r:id="rId14"/>
    <p:sldId id="266" r:id="rId1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inimized">
    <p:restoredLeft sz="0" autoAdjust="0"/>
    <p:restoredTop sz="0" autoAdjust="0"/>
  </p:normalViewPr>
  <p:slideViewPr>
    <p:cSldViewPr>
      <p:cViewPr varScale="1">
        <p:scale>
          <a:sx n="24" d="100"/>
          <a:sy n="24" d="100"/>
        </p:scale>
        <p:origin x="3156" y="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14/03/2019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14/03/2019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14/03/2019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14/03/2019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14/03/2019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14/03/2019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14/03/2019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14/03/2019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14/03/2019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14/03/2019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14/03/2019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09A6D-C09C-4548-B29A-6CF363A7E532}" type="datetimeFigureOut">
              <a:rPr lang="fr-FR" smtClean="0"/>
              <a:pPr/>
              <a:t>14/03/2019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9.emf"/><Relationship Id="rId4" Type="http://schemas.openxmlformats.org/officeDocument/2006/relationships/package" Target="../embeddings/Document_Microsoft_Word1.docx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fr-FR" dirty="0" smtClean="0"/>
              <a:t>Entrée par le graphème</a:t>
            </a:r>
          </a:p>
          <a:p>
            <a:pPr>
              <a:buFontTx/>
              <a:buChar char="-"/>
            </a:pPr>
            <a:endParaRPr lang="fr-FR" dirty="0" smtClean="0"/>
          </a:p>
          <a:p>
            <a:pPr>
              <a:buFontTx/>
              <a:buChar char="-"/>
            </a:pPr>
            <a:r>
              <a:rPr lang="fr-FR" dirty="0" smtClean="0"/>
              <a:t>100% déchiffrable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1688911" y="1"/>
            <a:ext cx="31466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 err="1">
                <a:solidFill>
                  <a:srgbClr val="FF0000"/>
                </a:solidFill>
              </a:rPr>
              <a:t>Taoki</a:t>
            </a:r>
            <a:r>
              <a:rPr lang="fr-FR" sz="3200" b="1" dirty="0">
                <a:solidFill>
                  <a:srgbClr val="FF0000"/>
                </a:solidFill>
              </a:rPr>
              <a:t> est malade.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81" y="652546"/>
            <a:ext cx="6331143" cy="608655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444208" y="3933056"/>
            <a:ext cx="2232248" cy="21602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Quelles sont les images avec les sons [p]?</a:t>
            </a:r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6228184" y="476672"/>
            <a:ext cx="2304256" cy="15841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Décrire et émettre des hypothèses sur l’image:</a:t>
            </a:r>
          </a:p>
          <a:p>
            <a:pPr algn="ctr"/>
            <a:r>
              <a:rPr lang="fr-FR" dirty="0" smtClean="0"/>
              <a:t> (qui/quoi, où, quand ) </a:t>
            </a:r>
          </a:p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06952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81" y="652546"/>
            <a:ext cx="6331143" cy="6086555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1688911" y="1"/>
            <a:ext cx="31466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 err="1">
                <a:solidFill>
                  <a:srgbClr val="FF0000"/>
                </a:solidFill>
              </a:rPr>
              <a:t>Taoki</a:t>
            </a:r>
            <a:r>
              <a:rPr lang="fr-FR" sz="3200" b="1" dirty="0">
                <a:solidFill>
                  <a:srgbClr val="FF0000"/>
                </a:solidFill>
              </a:rPr>
              <a:t> est malade.</a:t>
            </a:r>
          </a:p>
        </p:txBody>
      </p:sp>
      <p:sp>
        <p:nvSpPr>
          <p:cNvPr id="14" name="Ellipse 13"/>
          <p:cNvSpPr/>
          <p:nvPr/>
        </p:nvSpPr>
        <p:spPr>
          <a:xfrm>
            <a:off x="3300051" y="368491"/>
            <a:ext cx="2401301" cy="282508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Ellipse 14"/>
          <p:cNvSpPr/>
          <p:nvPr/>
        </p:nvSpPr>
        <p:spPr>
          <a:xfrm>
            <a:off x="4309280" y="652545"/>
            <a:ext cx="1003111" cy="215869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llipse 15"/>
          <p:cNvSpPr/>
          <p:nvPr/>
        </p:nvSpPr>
        <p:spPr>
          <a:xfrm>
            <a:off x="5172497" y="4355111"/>
            <a:ext cx="733572" cy="149977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Ellipse 16"/>
          <p:cNvSpPr/>
          <p:nvPr/>
        </p:nvSpPr>
        <p:spPr>
          <a:xfrm rot="17353319">
            <a:off x="1071461" y="4852872"/>
            <a:ext cx="645875" cy="113958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llipse 17"/>
          <p:cNvSpPr/>
          <p:nvPr/>
        </p:nvSpPr>
        <p:spPr>
          <a:xfrm>
            <a:off x="1084997" y="5104999"/>
            <a:ext cx="321287" cy="43989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Ellipse 18"/>
          <p:cNvSpPr/>
          <p:nvPr/>
        </p:nvSpPr>
        <p:spPr>
          <a:xfrm>
            <a:off x="2916787" y="3114748"/>
            <a:ext cx="983061" cy="124036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Ellipse 19"/>
          <p:cNvSpPr/>
          <p:nvPr/>
        </p:nvSpPr>
        <p:spPr>
          <a:xfrm>
            <a:off x="5172496" y="4286732"/>
            <a:ext cx="887110" cy="169098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Ellipse 20"/>
          <p:cNvSpPr/>
          <p:nvPr/>
        </p:nvSpPr>
        <p:spPr>
          <a:xfrm rot="19738929">
            <a:off x="1816474" y="706123"/>
            <a:ext cx="804231" cy="311489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Ellipse 30"/>
          <p:cNvSpPr/>
          <p:nvPr/>
        </p:nvSpPr>
        <p:spPr>
          <a:xfrm>
            <a:off x="5438632" y="3261346"/>
            <a:ext cx="743804" cy="82212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/>
          <p:cNvSpPr/>
          <p:nvPr/>
        </p:nvSpPr>
        <p:spPr>
          <a:xfrm>
            <a:off x="4576603" y="6052172"/>
            <a:ext cx="595893" cy="75469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Ellipse 21"/>
          <p:cNvSpPr/>
          <p:nvPr/>
        </p:nvSpPr>
        <p:spPr>
          <a:xfrm>
            <a:off x="4478318" y="807493"/>
            <a:ext cx="595893" cy="75469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Ellipse 22"/>
          <p:cNvSpPr/>
          <p:nvPr/>
        </p:nvSpPr>
        <p:spPr>
          <a:xfrm>
            <a:off x="4512888" y="5167542"/>
            <a:ext cx="595893" cy="75469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xmlns="" id="{3CF7665C-183A-44E0-8FA7-A8E48A61B5EE}"/>
              </a:ext>
            </a:extLst>
          </p:cNvPr>
          <p:cNvSpPr txBox="1"/>
          <p:nvPr/>
        </p:nvSpPr>
        <p:spPr>
          <a:xfrm>
            <a:off x="6942407" y="652544"/>
            <a:ext cx="1814732" cy="769441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fr-FR" sz="2800" b="1" dirty="0"/>
              <a:t>Un </a:t>
            </a:r>
            <a:r>
              <a:rPr lang="fr-FR" sz="2800" b="1" dirty="0">
                <a:solidFill>
                  <a:srgbClr val="FF0000"/>
                </a:solidFill>
              </a:rPr>
              <a:t>P</a:t>
            </a:r>
            <a:r>
              <a:rPr lang="fr-FR" sz="2800" b="1" dirty="0"/>
              <a:t>irate</a:t>
            </a:r>
          </a:p>
          <a:p>
            <a:r>
              <a:rPr lang="fr-FR" sz="2800" b="1" dirty="0"/>
              <a:t>Un </a:t>
            </a:r>
            <a:r>
              <a:rPr lang="fr-FR" sz="2800" b="1" dirty="0">
                <a:solidFill>
                  <a:srgbClr val="FF0000"/>
                </a:solidFill>
              </a:rPr>
              <a:t>p</a:t>
            </a:r>
            <a:r>
              <a:rPr lang="fr-FR" sz="2800" b="1" dirty="0"/>
              <a:t>oster </a:t>
            </a:r>
          </a:p>
          <a:p>
            <a:r>
              <a:rPr lang="fr-FR" sz="2800" b="1" dirty="0"/>
              <a:t>Une lam</a:t>
            </a:r>
            <a:r>
              <a:rPr lang="fr-FR" sz="2800" b="1" dirty="0">
                <a:solidFill>
                  <a:srgbClr val="FF0000"/>
                </a:solidFill>
              </a:rPr>
              <a:t>p</a:t>
            </a:r>
            <a:r>
              <a:rPr lang="fr-FR" sz="2800" b="1" dirty="0"/>
              <a:t>e </a:t>
            </a:r>
          </a:p>
          <a:p>
            <a:r>
              <a:rPr lang="fr-FR" sz="2800" b="1" dirty="0"/>
              <a:t>Une </a:t>
            </a:r>
            <a:r>
              <a:rPr lang="fr-FR" sz="2800" b="1" dirty="0">
                <a:solidFill>
                  <a:srgbClr val="FF0000"/>
                </a:solidFill>
              </a:rPr>
              <a:t>p</a:t>
            </a:r>
            <a:r>
              <a:rPr lang="fr-FR" sz="2800" b="1" dirty="0"/>
              <a:t>omme </a:t>
            </a:r>
          </a:p>
          <a:p>
            <a:r>
              <a:rPr lang="fr-FR" sz="2800" b="1" dirty="0"/>
              <a:t>Un </a:t>
            </a:r>
            <a:r>
              <a:rPr lang="fr-FR" sz="2800" b="1" dirty="0">
                <a:solidFill>
                  <a:srgbClr val="FF0000"/>
                </a:solidFill>
              </a:rPr>
              <a:t>p</a:t>
            </a:r>
            <a:r>
              <a:rPr lang="fr-FR" sz="2800" b="1" dirty="0"/>
              <a:t>yjama</a:t>
            </a:r>
          </a:p>
          <a:p>
            <a:r>
              <a:rPr lang="fr-FR" sz="2800" b="1" dirty="0"/>
              <a:t>Une ma</a:t>
            </a:r>
            <a:r>
              <a:rPr lang="fr-FR" sz="2800" b="1" dirty="0">
                <a:solidFill>
                  <a:srgbClr val="FF0000"/>
                </a:solidFill>
              </a:rPr>
              <a:t>pp</a:t>
            </a:r>
            <a:r>
              <a:rPr lang="fr-FR" sz="2800" b="1" dirty="0"/>
              <a:t>emonde</a:t>
            </a:r>
          </a:p>
          <a:p>
            <a:r>
              <a:rPr lang="fr-FR" sz="2800" b="1" dirty="0">
                <a:solidFill>
                  <a:srgbClr val="FF0000"/>
                </a:solidFill>
              </a:rPr>
              <a:t>P</a:t>
            </a:r>
            <a:r>
              <a:rPr lang="fr-FR" sz="2800" b="1" dirty="0"/>
              <a:t>a</a:t>
            </a:r>
            <a:r>
              <a:rPr lang="fr-FR" sz="2800" b="1" dirty="0">
                <a:solidFill>
                  <a:srgbClr val="FF0000"/>
                </a:solidFill>
              </a:rPr>
              <a:t>p</a:t>
            </a:r>
            <a:r>
              <a:rPr lang="fr-FR" sz="2800" b="1" dirty="0"/>
              <a:t>a</a:t>
            </a:r>
          </a:p>
          <a:p>
            <a:r>
              <a:rPr lang="fr-FR" sz="2800" b="1" dirty="0"/>
              <a:t>Un </a:t>
            </a:r>
            <a:r>
              <a:rPr lang="fr-FR" sz="2800" b="1" dirty="0">
                <a:solidFill>
                  <a:srgbClr val="FF0000"/>
                </a:solidFill>
              </a:rPr>
              <a:t>p</a:t>
            </a:r>
            <a:r>
              <a:rPr lang="fr-FR" sz="2800" b="1" dirty="0"/>
              <a:t>anda </a:t>
            </a:r>
          </a:p>
          <a:p>
            <a:r>
              <a:rPr lang="fr-FR" sz="2800" b="1" dirty="0"/>
              <a:t>Un </a:t>
            </a:r>
            <a:r>
              <a:rPr lang="fr-FR" sz="2800" b="1" dirty="0">
                <a:solidFill>
                  <a:srgbClr val="FF0000"/>
                </a:solidFill>
              </a:rPr>
              <a:t>p</a:t>
            </a:r>
            <a:r>
              <a:rPr lang="fr-FR" sz="2800" b="1" dirty="0"/>
              <a:t>antalon</a:t>
            </a:r>
          </a:p>
          <a:p>
            <a:r>
              <a:rPr lang="fr-FR" sz="2800" b="1" dirty="0"/>
              <a:t> un cha</a:t>
            </a:r>
            <a:r>
              <a:rPr lang="fr-FR" sz="2800" b="1" dirty="0">
                <a:solidFill>
                  <a:srgbClr val="FF0000"/>
                </a:solidFill>
              </a:rPr>
              <a:t>p</a:t>
            </a:r>
            <a:r>
              <a:rPr lang="fr-FR" sz="2800" b="1" dirty="0"/>
              <a:t>eau</a:t>
            </a:r>
          </a:p>
          <a:p>
            <a:r>
              <a:rPr lang="fr-FR" sz="2800" b="1" dirty="0"/>
              <a:t>Une </a:t>
            </a:r>
            <a:r>
              <a:rPr lang="fr-FR" sz="2800" b="1" dirty="0">
                <a:solidFill>
                  <a:srgbClr val="FF0000"/>
                </a:solidFill>
              </a:rPr>
              <a:t>p</a:t>
            </a:r>
            <a:r>
              <a:rPr lang="fr-FR" sz="2800" b="1" dirty="0"/>
              <a:t>eluche</a:t>
            </a:r>
          </a:p>
          <a:p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61851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75" y="1492383"/>
            <a:ext cx="9014139" cy="2642889"/>
          </a:xfrm>
          <a:prstGeom prst="rect">
            <a:avLst/>
          </a:prstGeom>
        </p:spPr>
      </p:pic>
      <p:sp>
        <p:nvSpPr>
          <p:cNvPr id="3" name="Titr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7- lire les mots et le texte</a:t>
            </a:r>
            <a:endParaRPr kumimoji="0" lang="fr-FR" sz="4400" b="1" i="0" u="sng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499966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</p:spPr>
        <p:txBody>
          <a:bodyPr>
            <a:normAutofit fontScale="90000"/>
          </a:bodyPr>
          <a:lstStyle/>
          <a:p>
            <a:r>
              <a:rPr lang="fr-FR" b="1" u="sng" dirty="0" smtClean="0">
                <a:solidFill>
                  <a:schemeClr val="accent6">
                    <a:lumMod val="75000"/>
                  </a:schemeClr>
                </a:solidFill>
              </a:rPr>
              <a:t>8- validation de la lecture de l’image et complément d’information apporté par le texte</a:t>
            </a:r>
            <a:endParaRPr lang="fr-FR" b="1" u="sng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132856"/>
            <a:ext cx="7488832" cy="45561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u="sng" dirty="0" smtClean="0">
                <a:solidFill>
                  <a:schemeClr val="accent6">
                    <a:lumMod val="75000"/>
                  </a:schemeClr>
                </a:solidFill>
              </a:rPr>
              <a:t>9- lecture collective</a:t>
            </a:r>
            <a:endParaRPr lang="fr-FR" b="1" u="sng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Lecture (Par l’expert ? élève? Les 2?) pour confirmer ou infirmer les hypothèses.</a:t>
            </a:r>
          </a:p>
          <a:p>
            <a:endParaRPr lang="fr-FR" dirty="0" smtClean="0"/>
          </a:p>
          <a:p>
            <a:r>
              <a:rPr lang="fr-FR" dirty="0" smtClean="0"/>
              <a:t>Lecture pour faire ressortir les nouvelles informations </a:t>
            </a:r>
            <a:r>
              <a:rPr lang="fr-FR" smtClean="0"/>
              <a:t>données par le </a:t>
            </a:r>
            <a:r>
              <a:rPr lang="fr-FR" dirty="0" smtClean="0"/>
              <a:t>texte.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2636912"/>
            <a:ext cx="8229600" cy="1143000"/>
          </a:xfrm>
        </p:spPr>
        <p:txBody>
          <a:bodyPr/>
          <a:lstStyle/>
          <a:p>
            <a:r>
              <a:rPr lang="fr-FR" dirty="0" smtClean="0"/>
              <a:t>Séance 1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8760"/>
            <a:ext cx="9144000" cy="3091582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3568" y="548680"/>
            <a:ext cx="7772400" cy="936104"/>
          </a:xfrm>
        </p:spPr>
        <p:txBody>
          <a:bodyPr anchor="t">
            <a:normAutofit fontScale="90000"/>
          </a:bodyPr>
          <a:lstStyle/>
          <a:p>
            <a:pPr algn="l"/>
            <a:r>
              <a:rPr lang="fr-FR" b="1" u="sng" dirty="0" smtClean="0">
                <a:solidFill>
                  <a:schemeClr val="accent6">
                    <a:lumMod val="75000"/>
                  </a:schemeClr>
                </a:solidFill>
              </a:rPr>
              <a:t>1- entrée par le graphème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62584665-4936-4F8B-89B4-DB278454355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76256" y="1916832"/>
            <a:ext cx="1800200" cy="1924160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xmlns="" id="{BD0F8302-FB42-48F8-8D7D-54A554BB9FEA}"/>
              </a:ext>
            </a:extLst>
          </p:cNvPr>
          <p:cNvSpPr txBox="1"/>
          <p:nvPr/>
        </p:nvSpPr>
        <p:spPr>
          <a:xfrm rot="10800000" flipV="1">
            <a:off x="6587944" y="4427779"/>
            <a:ext cx="10708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4726709E-D725-4BC9-B66D-53555FDC076E}"/>
              </a:ext>
            </a:extLst>
          </p:cNvPr>
          <p:cNvSpPr/>
          <p:nvPr/>
        </p:nvSpPr>
        <p:spPr>
          <a:xfrm>
            <a:off x="7164288" y="3861048"/>
            <a:ext cx="1417242" cy="4413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/>
              <a:t>LA POMME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187624" y="4725144"/>
            <a:ext cx="6840760" cy="1800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>
                <a:latin typeface="Arial" pitchFamily="34" charset="0"/>
                <a:cs typeface="Arial" pitchFamily="34" charset="0"/>
              </a:rPr>
              <a:t>C’est la lettre P qui fait le son [p]</a:t>
            </a:r>
            <a:endParaRPr lang="fr-FR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u="sng" dirty="0" smtClean="0">
                <a:solidFill>
                  <a:schemeClr val="accent6">
                    <a:lumMod val="75000"/>
                  </a:schemeClr>
                </a:solidFill>
              </a:rPr>
              <a:t>2-écrire la lettre, la syllabe, le mot</a:t>
            </a:r>
            <a:endParaRPr lang="fr-FR" b="1" u="sng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Espace réservé du contenu 3"/>
          <p:cNvSpPr txBox="1">
            <a:spLocks noGrp="1"/>
          </p:cNvSpPr>
          <p:nvPr>
            <p:ph idx="1"/>
          </p:nvPr>
        </p:nvSpPr>
        <p:spPr>
          <a:xfrm>
            <a:off x="457200" y="1600201"/>
            <a:ext cx="8229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-présentation du graphème minuscule cursive et écriture sur ardoise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66297514-085B-49D8-AAB8-02A3CDD46F39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2924944"/>
            <a:ext cx="2448272" cy="36092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wrap="none">
            <a:normAutofit fontScale="90000"/>
          </a:bodyPr>
          <a:lstStyle/>
          <a:p>
            <a:r>
              <a:rPr lang="fr-FR" b="1" u="sng" dirty="0" smtClean="0">
                <a:solidFill>
                  <a:schemeClr val="accent6">
                    <a:lumMod val="75000"/>
                  </a:schemeClr>
                </a:solidFill>
              </a:rPr>
              <a:t>3-lire les lettres, les syllabes </a:t>
            </a:r>
            <a:br>
              <a:rPr lang="fr-FR" b="1" u="sng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fr-FR" b="1" u="sng" dirty="0" smtClean="0">
                <a:solidFill>
                  <a:schemeClr val="accent6">
                    <a:lumMod val="75000"/>
                  </a:schemeClr>
                </a:solidFill>
              </a:rPr>
              <a:t>de façon individuelle (10 minutes)</a:t>
            </a:r>
            <a:endParaRPr lang="fr-FR" b="1" u="sng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412777"/>
            <a:ext cx="5124587" cy="2088232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573016"/>
            <a:ext cx="4896544" cy="906673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62584665-4936-4F8B-89B4-DB2784543553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8024" y="1484784"/>
            <a:ext cx="1108950" cy="92421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4726709E-D725-4BC9-B66D-53555FDC076E}"/>
              </a:ext>
            </a:extLst>
          </p:cNvPr>
          <p:cNvSpPr/>
          <p:nvPr/>
        </p:nvSpPr>
        <p:spPr>
          <a:xfrm>
            <a:off x="4788024" y="2420888"/>
            <a:ext cx="1296144" cy="4413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/>
              <a:t>LA POMME </a:t>
            </a:r>
          </a:p>
        </p:txBody>
      </p:sp>
      <p:pic>
        <p:nvPicPr>
          <p:cNvPr id="12" name="Image 11" descr="20181130_09402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4983132">
            <a:off x="492835" y="4875313"/>
            <a:ext cx="1764861" cy="13236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u="sng" dirty="0" smtClean="0">
                <a:solidFill>
                  <a:schemeClr val="accent6">
                    <a:lumMod val="75000"/>
                  </a:schemeClr>
                </a:solidFill>
              </a:rPr>
              <a:t>4- reconnaître le mot référent</a:t>
            </a:r>
            <a:endParaRPr lang="fr-FR" b="1" u="sng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26" name="Picture 2" descr="C:\Users\ricardo\Desktop\2018-2019\1TAOKI\image mot reference\p image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2996952"/>
            <a:ext cx="1882866" cy="1902644"/>
          </a:xfrm>
          <a:prstGeom prst="rect">
            <a:avLst/>
          </a:prstGeom>
          <a:noFill/>
        </p:spPr>
      </p:pic>
      <p:pic>
        <p:nvPicPr>
          <p:cNvPr id="1027" name="Picture 3" descr="C:\Users\ricardo\Desktop\2018-2019\1TAOKI\image mot reference\p lettr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1268760"/>
            <a:ext cx="1609067" cy="2038152"/>
          </a:xfrm>
          <a:prstGeom prst="rect">
            <a:avLst/>
          </a:prstGeom>
          <a:noFill/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4726709E-D725-4BC9-B66D-53555FDC076E}"/>
              </a:ext>
            </a:extLst>
          </p:cNvPr>
          <p:cNvSpPr/>
          <p:nvPr/>
        </p:nvSpPr>
        <p:spPr>
          <a:xfrm>
            <a:off x="3131840" y="5085184"/>
            <a:ext cx="1417242" cy="4413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/>
              <a:t>LA POMME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b="1" u="sng" dirty="0" smtClean="0">
                <a:solidFill>
                  <a:schemeClr val="accent6">
                    <a:lumMod val="75000"/>
                  </a:schemeClr>
                </a:solidFill>
              </a:rPr>
              <a:t>5- s’exercer à repérer la lettre</a:t>
            </a:r>
            <a:endParaRPr lang="fr-FR" b="1" u="sng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2060849"/>
            <a:ext cx="3898776" cy="1296144"/>
          </a:xfrm>
        </p:spPr>
        <p:txBody>
          <a:bodyPr/>
          <a:lstStyle/>
          <a:p>
            <a:pPr>
              <a:buNone/>
            </a:pPr>
            <a:r>
              <a:rPr lang="fr-FR" dirty="0" smtClean="0"/>
              <a:t>Fiche exercice</a:t>
            </a:r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4499992" y="1412776"/>
          <a:ext cx="4014895" cy="51442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Document" r:id="rId4" imgW="6791052" imgH="8701104" progId="">
                  <p:embed/>
                </p:oleObj>
              </mc:Choice>
              <mc:Fallback>
                <p:oleObj name="Document" r:id="rId4" imgW="6791052" imgH="8701104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9992" y="1412776"/>
                        <a:ext cx="4014895" cy="514421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2780928"/>
            <a:ext cx="8229600" cy="1143000"/>
          </a:xfrm>
        </p:spPr>
        <p:txBody>
          <a:bodyPr/>
          <a:lstStyle/>
          <a:p>
            <a:r>
              <a:rPr lang="fr-FR" dirty="0" smtClean="0"/>
              <a:t>Séance 2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u="sng" dirty="0" smtClean="0">
                <a:solidFill>
                  <a:schemeClr val="accent6">
                    <a:lumMod val="75000"/>
                  </a:schemeClr>
                </a:solidFill>
              </a:rPr>
              <a:t>6- lire et comprendre une image</a:t>
            </a:r>
            <a:endParaRPr lang="fr-FR" b="1" u="sng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</TotalTime>
  <Words>188</Words>
  <Application>Microsoft Office PowerPoint</Application>
  <PresentationFormat>Affichage à l'écran (4:3)</PresentationFormat>
  <Paragraphs>41</Paragraphs>
  <Slides>14</Slides>
  <Notes>0</Notes>
  <HiddenSlides>0</HiddenSlides>
  <MMClips>0</MMClips>
  <ScaleCrop>false</ScaleCrop>
  <HeadingPairs>
    <vt:vector size="8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18" baseType="lpstr">
      <vt:lpstr>Arial</vt:lpstr>
      <vt:lpstr>Calibri</vt:lpstr>
      <vt:lpstr>Thème Office</vt:lpstr>
      <vt:lpstr>Document</vt:lpstr>
      <vt:lpstr>Présentation PowerPoint</vt:lpstr>
      <vt:lpstr>Séance 1</vt:lpstr>
      <vt:lpstr>1- entrée par le graphème  </vt:lpstr>
      <vt:lpstr>2-écrire la lettre, la syllabe, le mot</vt:lpstr>
      <vt:lpstr>3-lire les lettres, les syllabes  de façon individuelle (10 minutes)</vt:lpstr>
      <vt:lpstr>4- reconnaître le mot référent</vt:lpstr>
      <vt:lpstr>5- s’exercer à repérer la lettre</vt:lpstr>
      <vt:lpstr>Séance 2</vt:lpstr>
      <vt:lpstr>6- lire et comprendre une image</vt:lpstr>
      <vt:lpstr>Présentation PowerPoint</vt:lpstr>
      <vt:lpstr>Présentation PowerPoint</vt:lpstr>
      <vt:lpstr>Présentation PowerPoint</vt:lpstr>
      <vt:lpstr>8- validation de la lecture de l’image et complément d’information apporté par le texte</vt:lpstr>
      <vt:lpstr>9- lecture collective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ricardo</dc:creator>
  <cp:lastModifiedBy>utilisateur</cp:lastModifiedBy>
  <cp:revision>8</cp:revision>
  <dcterms:created xsi:type="dcterms:W3CDTF">2018-11-30T13:21:21Z</dcterms:created>
  <dcterms:modified xsi:type="dcterms:W3CDTF">2019-03-14T10:49:38Z</dcterms:modified>
</cp:coreProperties>
</file>